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E3B888-7818-4D01-A04A-0630683CC5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E60EE-E1DE-4F4B-9674-0CF99E48F5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CDF93-2CE8-495D-A202-AF23F6D25C9B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10EE2-7158-4642-8D9D-EB489F58E3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8BE75-20F4-45F6-92EF-33AC3A44C4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130BF-B0CD-4A4F-9A28-38CCEA00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3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47331" y="130255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Arno Pro" panose="02020502040506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1579" y="130255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47330" y="1312047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47191" y="130255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917" y="217723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47331" y="783382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m-raeda.com/enneagra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712E-10C7-44F2-A62A-504DE2D24F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Speaking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F581B-847B-460D-B761-ED0C865EF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Workplace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6977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6AA9-EE66-4EA9-9CEA-DA6E17D8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69174"/>
          </a:xfrm>
        </p:spPr>
        <p:txBody>
          <a:bodyPr/>
          <a:lstStyle/>
          <a:p>
            <a:r>
              <a:rPr lang="en-US" dirty="0"/>
              <a:t>PRONUNCIATION EXERCISE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3C9F0D-5E45-4E35-B32D-91D67FD6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73694"/>
            <a:ext cx="9603275" cy="39328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dirty="0"/>
              <a:t>ENNEAGRAM </a:t>
            </a:r>
          </a:p>
          <a:p>
            <a:pPr marL="0" indent="0">
              <a:buNone/>
            </a:pPr>
            <a:r>
              <a:rPr lang="en-US" sz="2400" dirty="0"/>
              <a:t>“Enneagram is a 9-Point Perso</a:t>
            </a:r>
            <a:r>
              <a:rPr lang="en-US" sz="2400" b="1" dirty="0"/>
              <a:t>na</a:t>
            </a:r>
            <a:r>
              <a:rPr lang="en-US" sz="2400" dirty="0"/>
              <a:t>lity Type and Self Development tool that is widely used and </a:t>
            </a:r>
            <a:r>
              <a:rPr lang="en-US" sz="2400" dirty="0" err="1"/>
              <a:t>favoured</a:t>
            </a:r>
            <a:r>
              <a:rPr lang="en-US" sz="2400" dirty="0"/>
              <a:t> by psychologists and researchers, and it is very useful in helping people in: </a:t>
            </a:r>
          </a:p>
          <a:p>
            <a:pPr marL="0" indent="0">
              <a:buNone/>
            </a:pPr>
            <a:r>
              <a:rPr lang="en-US" sz="2400" dirty="0"/>
              <a:t>1.    Achieving personal growth</a:t>
            </a:r>
          </a:p>
          <a:p>
            <a:pPr marL="0" indent="0">
              <a:buNone/>
            </a:pPr>
            <a:r>
              <a:rPr lang="en-US" sz="2400" dirty="0"/>
              <a:t>2.    Cultivating effective relationships at work, home and social</a:t>
            </a:r>
          </a:p>
          <a:p>
            <a:pPr marL="457200" indent="-457200">
              <a:buClr>
                <a:schemeClr val="tx1"/>
              </a:buClr>
              <a:buAutoNum type="arabicPeriod" startAt="3"/>
            </a:pPr>
            <a:r>
              <a:rPr lang="en-US" sz="2400" dirty="0"/>
              <a:t>Supporting your streng</a:t>
            </a:r>
            <a:r>
              <a:rPr lang="en-US" sz="2400" b="1" dirty="0"/>
              <a:t>th</a:t>
            </a:r>
            <a:r>
              <a:rPr lang="en-US" sz="2400" dirty="0"/>
              <a:t>s, identifying your blind </a:t>
            </a:r>
            <a:r>
              <a:rPr lang="en-US" sz="2400" b="1" dirty="0"/>
              <a:t>spots</a:t>
            </a:r>
            <a:r>
              <a:rPr lang="en-US" sz="2400" dirty="0"/>
              <a:t> and managing expectations</a:t>
            </a:r>
          </a:p>
          <a:p>
            <a:pPr marL="0" indent="0">
              <a:buNone/>
            </a:pPr>
            <a:r>
              <a:rPr lang="en-US" sz="2400" dirty="0"/>
              <a:t>									….”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165EFA4-FF75-4BF4-ADC6-FA68B35D9A64}"/>
              </a:ext>
            </a:extLst>
          </p:cNvPr>
          <p:cNvSpPr txBox="1">
            <a:spLocks/>
          </p:cNvSpPr>
          <p:nvPr/>
        </p:nvSpPr>
        <p:spPr>
          <a:xfrm>
            <a:off x="1451578" y="5193437"/>
            <a:ext cx="9734285" cy="532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Source: </a:t>
            </a:r>
            <a:r>
              <a:rPr lang="en-US" sz="1600" i="1" dirty="0">
                <a:hlinkClick r:id="rId2"/>
              </a:rPr>
              <a:t>https://www.team-raeda.com/enneagram</a:t>
            </a:r>
            <a:r>
              <a:rPr lang="en-US" sz="1600" i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4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6AA9-EE66-4EA9-9CEA-DA6E17D8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69174"/>
          </a:xfrm>
        </p:spPr>
        <p:txBody>
          <a:bodyPr/>
          <a:lstStyle/>
          <a:p>
            <a:r>
              <a:rPr lang="en-US" dirty="0"/>
              <a:t>REFLECT ON A VIDEO</a:t>
            </a:r>
          </a:p>
        </p:txBody>
      </p:sp>
      <p:pic>
        <p:nvPicPr>
          <p:cNvPr id="4" name="The manager of the new era_by Raeda">
            <a:hlinkClick r:id="" action="ppaction://media"/>
            <a:extLst>
              <a:ext uri="{FF2B5EF4-FFF2-40B4-BE49-F238E27FC236}">
                <a16:creationId xmlns:a16="http://schemas.microsoft.com/office/drawing/2014/main" id="{8B0B11E0-FA7F-45EC-9077-7516C212D22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0979" y="1473694"/>
            <a:ext cx="8654571" cy="4868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3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6AA9-EE66-4EA9-9CEA-DA6E17D8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69174"/>
          </a:xfrm>
        </p:spPr>
        <p:txBody>
          <a:bodyPr/>
          <a:lstStyle/>
          <a:p>
            <a:r>
              <a:rPr lang="en-US" dirty="0"/>
              <a:t>ANSWERING SHORT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3C9F0D-5E45-4E35-B32D-91D67FD6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73694"/>
            <a:ext cx="9603275" cy="39328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C6C95-9F12-4DEB-A91F-1A3ACD66B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1741" y="1597982"/>
            <a:ext cx="8077900" cy="4961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420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6AA9-EE66-4EA9-9CEA-DA6E17D8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669174"/>
          </a:xfrm>
        </p:spPr>
        <p:txBody>
          <a:bodyPr/>
          <a:lstStyle/>
          <a:p>
            <a:r>
              <a:rPr lang="en-US" dirty="0"/>
              <a:t>Topic for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3C9F0D-5E45-4E35-B32D-91D67FD6F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473695"/>
            <a:ext cx="9603275" cy="18021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Is micromanagement</a:t>
            </a:r>
            <a:r>
              <a:rPr lang="en-US" sz="2400" dirty="0">
                <a:solidFill>
                  <a:schemeClr val="accent1"/>
                </a:solidFill>
              </a:rPr>
              <a:t>*</a:t>
            </a:r>
            <a:r>
              <a:rPr lang="en-US" sz="2400" dirty="0"/>
              <a:t> healthy? Why or why not?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3A61953-6FAF-4B9F-9378-527546D33BAA}"/>
              </a:ext>
            </a:extLst>
          </p:cNvPr>
          <p:cNvSpPr txBox="1">
            <a:spLocks/>
          </p:cNvSpPr>
          <p:nvPr/>
        </p:nvSpPr>
        <p:spPr>
          <a:xfrm>
            <a:off x="1451579" y="3135299"/>
            <a:ext cx="9603275" cy="1802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/>
              <a:t> </a:t>
            </a:r>
          </a:p>
          <a:p>
            <a:pPr marL="0" indent="0" algn="just">
              <a:buNone/>
            </a:pPr>
            <a:r>
              <a:rPr lang="en-US" b="1" i="1" dirty="0">
                <a:solidFill>
                  <a:schemeClr val="accent1"/>
                </a:solidFill>
              </a:rPr>
              <a:t>*</a:t>
            </a:r>
            <a:r>
              <a:rPr lang="en-US" i="1" dirty="0"/>
              <a:t>micromanagement: a style of management which controls tightly every detail </a:t>
            </a:r>
            <a:r>
              <a:rPr lang="en-US" sz="2400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528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1DFA-6029-44C6-A0D2-4E46D13D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58325-ED08-41EB-831A-428536F2D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Cultivate (v.): to develop, to nurture</a:t>
            </a:r>
          </a:p>
          <a:p>
            <a:r>
              <a:rPr lang="en-US" dirty="0"/>
              <a:t>On-the-job (OTJ) training / </a:t>
            </a:r>
            <a:r>
              <a:rPr lang="en-US" dirty="0" err="1"/>
              <a:t>pro</a:t>
            </a:r>
            <a:r>
              <a:rPr lang="en-US" b="1" dirty="0" err="1"/>
              <a:t>FES</a:t>
            </a:r>
            <a:r>
              <a:rPr lang="en-US" dirty="0" err="1"/>
              <a:t>sional</a:t>
            </a:r>
            <a:r>
              <a:rPr lang="en-US" dirty="0"/>
              <a:t> training</a:t>
            </a:r>
          </a:p>
          <a:p>
            <a:r>
              <a:rPr lang="en-US" dirty="0"/>
              <a:t>Micro-management # macro-management</a:t>
            </a:r>
          </a:p>
          <a:p>
            <a:r>
              <a:rPr lang="en-US" dirty="0" err="1"/>
              <a:t>PersoNAlity</a:t>
            </a:r>
            <a:r>
              <a:rPr lang="en-US" dirty="0"/>
              <a:t> </a:t>
            </a:r>
          </a:p>
          <a:p>
            <a:r>
              <a:rPr lang="en-US" sz="2000" dirty="0"/>
              <a:t>psy</a:t>
            </a:r>
            <a:r>
              <a:rPr lang="en-US" sz="2000" b="1" dirty="0"/>
              <a:t>cho</a:t>
            </a:r>
            <a:r>
              <a:rPr lang="en-US" sz="2000" dirty="0"/>
              <a:t>logist</a:t>
            </a:r>
          </a:p>
          <a:p>
            <a:r>
              <a:rPr lang="en-US" sz="2000" dirty="0" err="1"/>
              <a:t>re</a:t>
            </a:r>
            <a:r>
              <a:rPr lang="en-US" sz="2000" b="1" dirty="0" err="1"/>
              <a:t>SEAR</a:t>
            </a:r>
            <a:r>
              <a:rPr lang="en-US" sz="2000" dirty="0" err="1"/>
              <a:t>cher</a:t>
            </a:r>
            <a:r>
              <a:rPr lang="en-US" sz="2000" dirty="0"/>
              <a:t> -&gt; to re</a:t>
            </a:r>
            <a:r>
              <a:rPr lang="en-US" sz="2000" b="1" dirty="0"/>
              <a:t>search</a:t>
            </a:r>
            <a:r>
              <a:rPr lang="en-US" sz="2000" dirty="0"/>
              <a:t> (v) </a:t>
            </a:r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re</a:t>
            </a:r>
            <a:r>
              <a:rPr lang="en-US" dirty="0">
                <a:sym typeface="Wingdings" panose="05000000000000000000" pitchFamily="2" charset="2"/>
              </a:rPr>
              <a:t>search (n)  a research on human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7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9EDF-C753-4A34-890F-FC8BC5E8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47C3-BCCC-4FDA-9B46-2DE7D76C4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Intonation: you raise your voice in the middle of the long sentences to signify the listeners that the sentence has not finished. </a:t>
            </a:r>
          </a:p>
          <a:p>
            <a:r>
              <a:rPr lang="en-US" dirty="0"/>
              <a:t>You lower your voice at the end of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152724659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146</TotalTime>
  <Words>198</Words>
  <Application>Microsoft Office PowerPoint</Application>
  <PresentationFormat>Widescreen</PresentationFormat>
  <Paragraphs>31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Arno Pro</vt:lpstr>
      <vt:lpstr>Calibri</vt:lpstr>
      <vt:lpstr>Gill Sans MT</vt:lpstr>
      <vt:lpstr>Gallery</vt:lpstr>
      <vt:lpstr>Speaking session 3</vt:lpstr>
      <vt:lpstr>PRONUNCIATION EXERCISE</vt:lpstr>
      <vt:lpstr>REFLECT ON A VIDEO</vt:lpstr>
      <vt:lpstr>ANSWERING SHORT QUESTIONS</vt:lpstr>
      <vt:lpstr>Topic for 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Tessa Tran</dc:creator>
  <cp:lastModifiedBy>Tessa Tran</cp:lastModifiedBy>
  <cp:revision>28</cp:revision>
  <dcterms:created xsi:type="dcterms:W3CDTF">2021-10-18T03:51:18Z</dcterms:created>
  <dcterms:modified xsi:type="dcterms:W3CDTF">2021-10-24T03:56:29Z</dcterms:modified>
</cp:coreProperties>
</file>